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4648" y="731520"/>
            <a:ext cx="1828800" cy="1828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651760"/>
            <a:ext cx="10360152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500" b="1" i="0">
                <a:solidFill>
                  <a:srgbClr val="C9A84C"/>
                </a:solidFill>
                <a:latin typeface="Calibri"/>
              </a:rPr>
              <a:t>PROPUESTA DE IMPLEMENTACIÓN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108960"/>
            <a:ext cx="10360152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3800" b="1" i="0">
                <a:solidFill>
                  <a:srgbClr val="F2F2F0"/>
                </a:solidFill>
                <a:latin typeface="Calibri"/>
              </a:rPr>
              <a:t>Un sistema que gestiona tu clínica</a:t>
            </a:r>
          </a:p>
          <a:p>
            <a:pPr algn="ctr">
              <a:lnSpc>
                <a:spcPct val="110000"/>
              </a:lnSpc>
            </a:pPr>
            <a:r>
              <a:rPr sz="3800" b="1" i="0">
                <a:solidFill>
                  <a:srgbClr val="F2F2F0"/>
                </a:solidFill>
                <a:latin typeface="Calibri"/>
              </a:rPr>
              <a:t>por ti, las 24 horas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4754880"/>
            <a:ext cx="8531352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600" b="0" i="0">
                <a:solidFill>
                  <a:srgbClr val="A8A8A8"/>
                </a:solidFill>
                <a:latin typeface="Calibri"/>
              </a:rPr>
              <a:t>Atiende WhatsApp, llena tu agenda, fideliza pacientes y te genera</a:t>
            </a:r>
          </a:p>
          <a:p>
            <a:pPr algn="ctr">
              <a:lnSpc>
                <a:spcPct val="110000"/>
              </a:lnSpc>
            </a:pPr>
            <a:r>
              <a:rPr sz="1600" b="0" i="0">
                <a:solidFill>
                  <a:srgbClr val="A8A8A8"/>
                </a:solidFill>
                <a:latin typeface="Calibri"/>
              </a:rPr>
              <a:t>las facturas — sin que tengas que estar pendiente de nada.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852160"/>
            <a:ext cx="10360152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400" b="1" i="0">
                <a:solidFill>
                  <a:srgbClr val="C9A84C"/>
                </a:solidFill>
                <a:latin typeface="Calibri"/>
              </a:rPr>
              <a:t>Preparado para Paolo Floccari  ·  Junio de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3248" y="914400"/>
            <a:ext cx="1371600" cy="1371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743200"/>
            <a:ext cx="10360152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3600" b="1" i="0">
                <a:solidFill>
                  <a:srgbClr val="F2F2F0"/>
                </a:solidFill>
                <a:latin typeface="Calibri"/>
              </a:rPr>
              <a:t>¿Lo dejamos en marcha?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023360"/>
            <a:ext cx="9445752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0" i="0">
                <a:solidFill>
                  <a:srgbClr val="A8A8A8"/>
                </a:solidFill>
                <a:latin typeface="Calibri"/>
              </a:rPr>
              <a:t>Cerramos un par de detalles y arrancamos.</a:t>
            </a:r>
          </a:p>
          <a:p>
            <a:pPr algn="ctr">
              <a:lnSpc>
                <a:spcPct val="120000"/>
              </a:lnSpc>
            </a:pPr>
            <a:r>
              <a:rPr sz="1800" b="0" i="0">
                <a:solidFill>
                  <a:srgbClr val="A8A8A8"/>
                </a:solidFill>
                <a:latin typeface="Calibri"/>
              </a:rPr>
              <a:t>Tú te dedicas a tus pacientes; del resto se encarga el sistema.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669280"/>
            <a:ext cx="10360152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800" b="1" i="0">
                <a:solidFill>
                  <a:srgbClr val="C9A84C"/>
                </a:solidFill>
                <a:latin typeface="Calibri"/>
              </a:rPr>
              <a:t>Iberia Growth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975" y="27432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640080"/>
            <a:ext cx="9144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EL PUNTO DE PARTIDA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51560"/>
            <a:ext cx="914400" cy="6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000" b="1" i="0">
                <a:solidFill>
                  <a:srgbClr val="F2F2F0"/>
                </a:solidFill>
                <a:latin typeface="Calibri"/>
              </a:rPr>
              <a:t>Lo haces todo a mano — y eso te come el día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468880"/>
            <a:ext cx="105156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0" i="0">
                <a:solidFill>
                  <a:srgbClr val="A8A8A8"/>
                </a:solidFill>
                <a:latin typeface="Calibri"/>
              </a:rPr>
              <a:t>Respondes los WhatsApp, agendas las citas, recuerdas las sesiones, persigues las renovaciones, ordenas las analíticas y haces las facturas. Todo manual, todo tú.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3840480"/>
            <a:ext cx="3383280" cy="219456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4069080"/>
            <a:ext cx="33832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3400" b="0" i="0">
                <a:solidFill>
                  <a:srgbClr val="C9A84C"/>
                </a:solidFill>
                <a:latin typeface="Calibri"/>
              </a:rPr>
              <a:t>⏳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937760"/>
            <a:ext cx="3017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700" b="1" i="0">
                <a:solidFill>
                  <a:srgbClr val="F2F2F0"/>
                </a:solidFill>
                <a:latin typeface="Calibri"/>
              </a:rPr>
              <a:t>Te consume tiempo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440680"/>
            <a:ext cx="3017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300" b="0" i="0">
                <a:solidFill>
                  <a:srgbClr val="A8A8A8"/>
                </a:solidFill>
                <a:latin typeface="Calibri"/>
              </a:rPr>
              <a:t>tareas repetitivas cada día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43400" y="3840480"/>
            <a:ext cx="3383280" cy="219456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43400" y="4069080"/>
            <a:ext cx="33832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3400" b="0" i="0">
                <a:solidFill>
                  <a:srgbClr val="C9A84C"/>
                </a:solidFill>
                <a:latin typeface="Calibri"/>
              </a:rPr>
              <a:t>📅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26280" y="4937760"/>
            <a:ext cx="3017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700" b="1" i="0">
                <a:solidFill>
                  <a:srgbClr val="F2F2F0"/>
                </a:solidFill>
                <a:latin typeface="Calibri"/>
              </a:rPr>
              <a:t>Citas y recordatorios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26280" y="5440680"/>
            <a:ext cx="3017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300" b="0" i="0">
                <a:solidFill>
                  <a:srgbClr val="A8A8A8"/>
                </a:solidFill>
                <a:latin typeface="Calibri"/>
              </a:rPr>
              <a:t>a mano, uno por uno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955280" y="3840480"/>
            <a:ext cx="3383280" cy="219456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955280" y="4069080"/>
            <a:ext cx="33832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3400" b="0" i="0">
                <a:solidFill>
                  <a:srgbClr val="C9A84C"/>
                </a:solidFill>
                <a:latin typeface="Calibri"/>
              </a:rPr>
              <a:t>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38160" y="4937760"/>
            <a:ext cx="3017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700" b="1" i="0">
                <a:solidFill>
                  <a:srgbClr val="F2F2F0"/>
                </a:solidFill>
                <a:latin typeface="Calibri"/>
              </a:rPr>
              <a:t>Todo disperso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138160" y="5440680"/>
            <a:ext cx="3017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300" b="0" i="0">
                <a:solidFill>
                  <a:srgbClr val="A8A8A8"/>
                </a:solidFill>
                <a:latin typeface="Calibri"/>
              </a:rPr>
              <a:t>WhatsApp, agenda, correo, papeles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975" y="27432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640080"/>
            <a:ext cx="9144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LA SOLUCIÓN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51560"/>
            <a:ext cx="914400" cy="6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000" b="1" i="0">
                <a:solidFill>
                  <a:srgbClr val="F2F2F0"/>
                </a:solidFill>
                <a:latin typeface="Calibri"/>
              </a:rPr>
              <a:t>Un solo sistema que centraliza tu clínica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1069848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2000" b="0" i="0">
                <a:solidFill>
                  <a:srgbClr val="A8A8A8"/>
                </a:solidFill>
                <a:latin typeface="Calibri"/>
              </a:rPr>
              <a:t>Un asistente con inteligencia artificial atiende tu WhatsApp y agenda las citas, los recordatorios y renovaciones salen solos, las analíticas se ordenan y las facturas se generan automáticamente.</a:t>
            </a:r>
          </a:p>
          <a:p>
            <a:pPr algn="l">
              <a:lnSpc>
                <a:spcPct val="125000"/>
              </a:lnSpc>
            </a:pPr>
            <a:r>
              <a:rPr sz="2000" b="0" i="0">
                <a:solidFill>
                  <a:srgbClr val="A8A8A8"/>
                </a:solidFill>
                <a:latin typeface="Calibri"/>
              </a:rPr>
              <a:t/>
            </a:r>
          </a:p>
          <a:p>
            <a:pPr algn="l">
              <a:lnSpc>
                <a:spcPct val="125000"/>
              </a:lnSpc>
            </a:pPr>
            <a:r>
              <a:rPr sz="2000" b="0" i="0">
                <a:solidFill>
                  <a:srgbClr val="A8A8A8"/>
                </a:solidFill>
                <a:latin typeface="Calibri"/>
              </a:rPr>
              <a:t>Tú te dedicas a tus pacientes. Del resto se encarga el sistema.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4754880"/>
            <a:ext cx="10698480" cy="137160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4983480"/>
            <a:ext cx="10149840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0000"/>
              </a:lnSpc>
            </a:pPr>
            <a:r>
              <a:rPr sz="2000" b="1" i="0">
                <a:solidFill>
                  <a:srgbClr val="C9A84C"/>
                </a:solidFill>
                <a:latin typeface="Calibri"/>
              </a:rPr>
              <a:t>Un sistema completo, privado y a tu medida.</a:t>
            </a:r>
          </a:p>
          <a:p>
            <a:pPr algn="ctr">
              <a:lnSpc>
                <a:spcPct val="110000"/>
              </a:lnSpc>
            </a:pPr>
            <a:r>
              <a:rPr sz="2000" b="1" i="0">
                <a:solidFill>
                  <a:srgbClr val="C9A84C"/>
                </a:solidFill>
                <a:latin typeface="Calibri"/>
              </a:rPr>
              <a:t>Tú tienes el control total desde tu móvil.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975" y="27432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640080"/>
            <a:ext cx="9144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CÓMO FUNCIONA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51560"/>
            <a:ext cx="914400" cy="6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34440"/>
            <a:ext cx="105156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000" b="1" i="0">
                <a:solidFill>
                  <a:srgbClr val="F2F2F0"/>
                </a:solidFill>
                <a:latin typeface="Calibri"/>
              </a:rPr>
              <a:t>Cinco módulos que trabajan por ti</a:t>
            </a:r>
          </a:p>
        </p:txBody>
      </p:sp>
      <p:sp>
        <p:nvSpPr>
          <p:cNvPr id="6" name="Oval 5"/>
          <p:cNvSpPr/>
          <p:nvPr/>
        </p:nvSpPr>
        <p:spPr>
          <a:xfrm>
            <a:off x="822960" y="2148840"/>
            <a:ext cx="566928" cy="566928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1">
                <a:solidFill>
                  <a:srgbClr val="141416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91640" y="2075688"/>
            <a:ext cx="96012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F2F2F0"/>
                </a:solidFill>
                <a:latin typeface="Calibri"/>
              </a:rPr>
              <a:t>Asistente de WhatsApp con 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91640" y="2496312"/>
            <a:ext cx="978408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 i="0">
                <a:solidFill>
                  <a:srgbClr val="A8A8A8"/>
                </a:solidFill>
                <a:latin typeface="Calibri"/>
              </a:rPr>
              <a:t>Responde dudas y agenda citas solo. Tú apagas el bot cuando quieras atender personalmente.</a:t>
            </a:r>
          </a:p>
        </p:txBody>
      </p:sp>
      <p:sp>
        <p:nvSpPr>
          <p:cNvPr id="9" name="Oval 8"/>
          <p:cNvSpPr/>
          <p:nvPr/>
        </p:nvSpPr>
        <p:spPr>
          <a:xfrm>
            <a:off x="822960" y="2990088"/>
            <a:ext cx="566928" cy="566928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1">
                <a:solidFill>
                  <a:srgbClr val="141416"/>
                </a:solidFill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91640" y="2916936"/>
            <a:ext cx="96012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F2F2F0"/>
                </a:solidFill>
                <a:latin typeface="Calibri"/>
              </a:rPr>
              <a:t>Agenda sincronizada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91640" y="3337560"/>
            <a:ext cx="978408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 i="0">
                <a:solidFill>
                  <a:srgbClr val="A8A8A8"/>
                </a:solidFill>
                <a:latin typeface="Calibri"/>
              </a:rPr>
              <a:t>Las citas entran solas en tu calendario y se actualizan si cambias algo a mano.</a:t>
            </a:r>
          </a:p>
        </p:txBody>
      </p:sp>
      <p:sp>
        <p:nvSpPr>
          <p:cNvPr id="12" name="Oval 11"/>
          <p:cNvSpPr/>
          <p:nvPr/>
        </p:nvSpPr>
        <p:spPr>
          <a:xfrm>
            <a:off x="822960" y="3831336"/>
            <a:ext cx="566928" cy="566928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1">
                <a:solidFill>
                  <a:srgbClr val="141416"/>
                </a:solidFill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91640" y="3758184"/>
            <a:ext cx="96012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F2F2F0"/>
                </a:solidFill>
                <a:latin typeface="Calibri"/>
              </a:rPr>
              <a:t>Recordatorios y renovaciones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91640" y="4178808"/>
            <a:ext cx="978408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 i="0">
                <a:solidFill>
                  <a:srgbClr val="A8A8A8"/>
                </a:solidFill>
                <a:latin typeface="Calibri"/>
              </a:rPr>
              <a:t>Avisa de la cita del día siguiente y recuerda renovar packs. Fideliza sin que estés pendiente.</a:t>
            </a:r>
          </a:p>
        </p:txBody>
      </p:sp>
      <p:sp>
        <p:nvSpPr>
          <p:cNvPr id="15" name="Oval 14"/>
          <p:cNvSpPr/>
          <p:nvPr/>
        </p:nvSpPr>
        <p:spPr>
          <a:xfrm>
            <a:off x="822960" y="4672584"/>
            <a:ext cx="566928" cy="566928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1">
                <a:solidFill>
                  <a:srgbClr val="141416"/>
                </a:solidFill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91640" y="4599432"/>
            <a:ext cx="96012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F2F2F0"/>
                </a:solidFill>
                <a:latin typeface="Calibri"/>
              </a:rPr>
              <a:t>Recepción de archivos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91640" y="5020056"/>
            <a:ext cx="978408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 i="0">
                <a:solidFill>
                  <a:srgbClr val="A8A8A8"/>
                </a:solidFill>
                <a:latin typeface="Calibri"/>
              </a:rPr>
              <a:t>Analíticas y fotos de pacientes guardadas y ordenadas en su carpeta, automáticamente.</a:t>
            </a:r>
          </a:p>
        </p:txBody>
      </p:sp>
      <p:sp>
        <p:nvSpPr>
          <p:cNvPr id="18" name="Oval 17"/>
          <p:cNvSpPr/>
          <p:nvPr/>
        </p:nvSpPr>
        <p:spPr>
          <a:xfrm>
            <a:off x="822960" y="5513832"/>
            <a:ext cx="566928" cy="566928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1">
                <a:solidFill>
                  <a:srgbClr val="141416"/>
                </a:solidFill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91640" y="5440680"/>
            <a:ext cx="96012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F2F2F0"/>
                </a:solidFill>
                <a:latin typeface="Calibri"/>
              </a:rPr>
              <a:t>Buzón de voz y facturas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91640" y="5861304"/>
            <a:ext cx="978408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 i="0">
                <a:solidFill>
                  <a:srgbClr val="A8A8A8"/>
                </a:solidFill>
                <a:latin typeface="Calibri"/>
              </a:rPr>
              <a:t>Transcribe tus notas de voz y genera las facturas en PDF al marcar 'cobrado'.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975" y="27432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640080"/>
            <a:ext cx="9144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TÚ TIENES EL CONTROL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51560"/>
            <a:ext cx="914400" cy="6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000" b="1" i="0">
                <a:solidFill>
                  <a:srgbClr val="F2F2F0"/>
                </a:solidFill>
                <a:latin typeface="Calibri"/>
              </a:rPr>
              <a:t>WhatsApp oficial. El trato humano, intacto.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900" b="0" i="0">
                <a:solidFill>
                  <a:srgbClr val="A8A8A8"/>
                </a:solidFill>
                <a:latin typeface="Calibri"/>
              </a:rPr>
              <a:t>Usamos la API oficial de WhatsApp Business (Meta), así que tu número está seguro.</a:t>
            </a:r>
          </a:p>
          <a:p>
            <a:pPr algn="l">
              <a:lnSpc>
                <a:spcPct val="125000"/>
              </a:lnSpc>
            </a:pPr>
            <a:r>
              <a:rPr sz="1900" b="0" i="0">
                <a:solidFill>
                  <a:srgbClr val="A8A8A8"/>
                </a:solidFill>
                <a:latin typeface="Calibri"/>
              </a:rPr>
              <a:t/>
            </a:r>
          </a:p>
          <a:p>
            <a:pPr algn="l">
              <a:lnSpc>
                <a:spcPct val="125000"/>
              </a:lnSpc>
            </a:pPr>
            <a:r>
              <a:rPr sz="1900" b="0" i="0">
                <a:solidFill>
                  <a:srgbClr val="A8A8A8"/>
                </a:solidFill>
                <a:latin typeface="Calibri"/>
              </a:rPr>
              <a:t>El asistente solo hace lo repetitivo. Cuando un caso necesita tu atención personal, apagas el bot para esa conversación con un toque y sigues tú. Lo controlas todo desde una app en tu móvil.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5120640"/>
            <a:ext cx="10698480" cy="100584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5257800"/>
            <a:ext cx="1014984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0000"/>
              </a:lnSpc>
            </a:pPr>
            <a:r>
              <a:rPr sz="2000" b="1" i="0">
                <a:solidFill>
                  <a:srgbClr val="C9A84C"/>
                </a:solidFill>
                <a:latin typeface="Calibri"/>
              </a:rPr>
              <a:t>Apagas el asistente con un toque. Tú mandas siempre.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975" y="27432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640080"/>
            <a:ext cx="9144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ANTES Y DESPUÉS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51560"/>
            <a:ext cx="914400" cy="6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000" b="1" i="0">
                <a:solidFill>
                  <a:srgbClr val="F2F2F0"/>
                </a:solidFill>
                <a:latin typeface="Calibri"/>
              </a:rPr>
              <a:t>Lo que cambia desde el primer día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377440"/>
            <a:ext cx="5120640" cy="384048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560320"/>
            <a:ext cx="45720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A8A8A8"/>
                </a:solidFill>
                <a:latin typeface="Calibri"/>
              </a:rPr>
              <a:t>HOY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3108960"/>
            <a:ext cx="4572000" cy="2926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700" b="0" i="0">
                <a:solidFill>
                  <a:srgbClr val="A8A8A8"/>
                </a:solidFill>
                <a:latin typeface="Calibri"/>
              </a:rPr>
              <a:t>• Respondes cada WhatsApp y agendas a mano</a:t>
            </a:r>
          </a:p>
          <a:p>
            <a:pPr algn="l">
              <a:lnSpc>
                <a:spcPct val="110000"/>
              </a:lnSpc>
            </a:pPr>
            <a:r>
              <a:rPr sz="1700" b="0" i="0">
                <a:solidFill>
                  <a:srgbClr val="A8A8A8"/>
                </a:solidFill>
                <a:latin typeface="Calibri"/>
              </a:rPr>
              <a:t/>
            </a:r>
          </a:p>
          <a:p>
            <a:pPr algn="l">
              <a:lnSpc>
                <a:spcPct val="110000"/>
              </a:lnSpc>
            </a:pPr>
            <a:r>
              <a:rPr sz="1700" b="0" i="0">
                <a:solidFill>
                  <a:srgbClr val="A8A8A8"/>
                </a:solidFill>
                <a:latin typeface="Calibri"/>
              </a:rPr>
              <a:t>• Recuerdas citas y renovaciones uno por uno</a:t>
            </a:r>
          </a:p>
          <a:p>
            <a:pPr algn="l">
              <a:lnSpc>
                <a:spcPct val="110000"/>
              </a:lnSpc>
            </a:pPr>
            <a:r>
              <a:rPr sz="1700" b="0" i="0">
                <a:solidFill>
                  <a:srgbClr val="A8A8A8"/>
                </a:solidFill>
                <a:latin typeface="Calibri"/>
              </a:rPr>
              <a:t/>
            </a:r>
          </a:p>
          <a:p>
            <a:pPr algn="l">
              <a:lnSpc>
                <a:spcPct val="110000"/>
              </a:lnSpc>
            </a:pPr>
            <a:r>
              <a:rPr sz="1700" b="0" i="0">
                <a:solidFill>
                  <a:srgbClr val="A8A8A8"/>
                </a:solidFill>
                <a:latin typeface="Calibri"/>
              </a:rPr>
              <a:t>• Buscas analíticas y haces facturas tú mismo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09360" y="2377440"/>
            <a:ext cx="5120640" cy="384048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583680" y="2560320"/>
            <a:ext cx="45720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C9A84C"/>
                </a:solidFill>
                <a:latin typeface="Calibri"/>
              </a:rPr>
              <a:t>CON EL SISTEMA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3108960"/>
            <a:ext cx="4572000" cy="2926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700" b="0" i="0">
                <a:solidFill>
                  <a:srgbClr val="F2F2F0"/>
                </a:solidFill>
                <a:latin typeface="Calibri"/>
              </a:rPr>
              <a:t>• El asistente atiende y agenda solo</a:t>
            </a:r>
          </a:p>
          <a:p>
            <a:pPr algn="l">
              <a:lnSpc>
                <a:spcPct val="110000"/>
              </a:lnSpc>
            </a:pPr>
            <a:r>
              <a:rPr sz="1700" b="0" i="0">
                <a:solidFill>
                  <a:srgbClr val="F2F2F0"/>
                </a:solidFill>
                <a:latin typeface="Calibri"/>
              </a:rPr>
              <a:t/>
            </a:r>
          </a:p>
          <a:p>
            <a:pPr algn="l">
              <a:lnSpc>
                <a:spcPct val="110000"/>
              </a:lnSpc>
            </a:pPr>
            <a:r>
              <a:rPr sz="1700" b="0" i="0">
                <a:solidFill>
                  <a:srgbClr val="F2F2F0"/>
                </a:solidFill>
                <a:latin typeface="Calibri"/>
              </a:rPr>
              <a:t>• Recordatorios y renovaciones automáticos</a:t>
            </a:r>
          </a:p>
          <a:p>
            <a:pPr algn="l">
              <a:lnSpc>
                <a:spcPct val="110000"/>
              </a:lnSpc>
            </a:pPr>
            <a:r>
              <a:rPr sz="1700" b="0" i="0">
                <a:solidFill>
                  <a:srgbClr val="F2F2F0"/>
                </a:solidFill>
                <a:latin typeface="Calibri"/>
              </a:rPr>
              <a:t/>
            </a:r>
          </a:p>
          <a:p>
            <a:pPr algn="l">
              <a:lnSpc>
                <a:spcPct val="110000"/>
              </a:lnSpc>
            </a:pPr>
            <a:r>
              <a:rPr sz="1700" b="0" i="0">
                <a:solidFill>
                  <a:srgbClr val="F2F2F0"/>
                </a:solidFill>
                <a:latin typeface="Calibri"/>
              </a:rPr>
              <a:t>• Archivos ordenados y facturas generadas solas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975" y="27432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640080"/>
            <a:ext cx="9144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INVERSIÓN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51560"/>
            <a:ext cx="914400" cy="6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000" b="1" i="0">
                <a:solidFill>
                  <a:srgbClr val="F2F2F0"/>
                </a:solidFill>
                <a:latin typeface="Calibri"/>
              </a:rPr>
              <a:t>Sistema completo — los 5 módulos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468880"/>
            <a:ext cx="5120640" cy="201168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651760"/>
            <a:ext cx="45720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1" i="0">
                <a:solidFill>
                  <a:srgbClr val="C9A84C"/>
                </a:solidFill>
                <a:latin typeface="Calibri"/>
              </a:rPr>
              <a:t>IMPLEMENTACIÓN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3108960"/>
            <a:ext cx="45720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4400" b="1" i="0">
                <a:solidFill>
                  <a:srgbClr val="F2F2F0"/>
                </a:solidFill>
                <a:latin typeface="Calibri"/>
              </a:rPr>
              <a:t>2.300 €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3977639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0" i="0">
                <a:solidFill>
                  <a:srgbClr val="A8A8A8"/>
                </a:solidFill>
                <a:latin typeface="Calibri"/>
              </a:rPr>
              <a:t>+ IVA · pago único · o en 2 cuotas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309360" y="2468880"/>
            <a:ext cx="5120640" cy="201168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80" y="2651760"/>
            <a:ext cx="45720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1" i="0">
                <a:solidFill>
                  <a:srgbClr val="C9A84C"/>
                </a:solidFill>
                <a:latin typeface="Calibri"/>
              </a:rPr>
              <a:t>CUOTA MENSUAL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3108960"/>
            <a:ext cx="45720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4400" b="1" i="0">
                <a:solidFill>
                  <a:srgbClr val="F2F2F0"/>
                </a:solidFill>
                <a:latin typeface="Calibri"/>
              </a:rPr>
              <a:t>220 €/mes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0" y="3977639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0" i="0">
                <a:solidFill>
                  <a:srgbClr val="A8A8A8"/>
                </a:solidFill>
                <a:latin typeface="Calibri"/>
              </a:rPr>
              <a:t>+ IVA · todo el software incluido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4754880"/>
            <a:ext cx="10698480" cy="128016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05840" y="4983480"/>
            <a:ext cx="10149840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0000"/>
              </a:lnSpc>
            </a:pPr>
            <a:r>
              <a:rPr sz="1700" b="1" i="0">
                <a:solidFill>
                  <a:srgbClr val="C9A84C"/>
                </a:solidFill>
                <a:latin typeface="Calibri"/>
              </a:rPr>
              <a:t>Una sola cuota, sin sorpresas: el sistema funcionando, mantenido</a:t>
            </a:r>
          </a:p>
          <a:p>
            <a:pPr algn="ctr">
              <a:lnSpc>
                <a:spcPct val="110000"/>
              </a:lnSpc>
            </a:pPr>
            <a:r>
              <a:rPr sz="1700" b="1" i="0">
                <a:solidFill>
                  <a:srgbClr val="C9A84C"/>
                </a:solidFill>
                <a:latin typeface="Calibri"/>
              </a:rPr>
              <a:t>y con todas las herramientas incluidas. No contratas nada por separado.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975" y="27432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640080"/>
            <a:ext cx="9144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PENSADO PARA CRECER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51560"/>
            <a:ext cx="914400" cy="6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000" b="1" i="0">
                <a:solidFill>
                  <a:srgbClr val="F2F2F0"/>
                </a:solidFill>
                <a:latin typeface="Calibri"/>
              </a:rPr>
              <a:t>Cuando quieras, el sistema crece contigo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698480" cy="22860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000" b="0" i="0">
                <a:solidFill>
                  <a:srgbClr val="A8A8A8"/>
                </a:solidFill>
                <a:latin typeface="Calibri"/>
              </a:rPr>
              <a:t>Una vez el sistema esté rodando, sobre la misma base se pueden sumar nuevas funciones por fases: informes de seguimiento a tus pacientes, campañas de captación, métricas de tu clínica y lo que vayas necesitando.</a:t>
            </a:r>
          </a:p>
          <a:p>
            <a:pPr algn="l">
              <a:lnSpc>
                <a:spcPct val="130000"/>
              </a:lnSpc>
            </a:pPr>
            <a:r>
              <a:rPr sz="2000" b="0" i="0">
                <a:solidFill>
                  <a:srgbClr val="A8A8A8"/>
                </a:solidFill>
                <a:latin typeface="Calibri"/>
              </a:rPr>
              <a:t/>
            </a:r>
          </a:p>
          <a:p>
            <a:pPr algn="l">
              <a:lnSpc>
                <a:spcPct val="130000"/>
              </a:lnSpc>
            </a:pPr>
            <a:r>
              <a:rPr sz="2000" b="0" i="0">
                <a:solidFill>
                  <a:srgbClr val="A8A8A8"/>
                </a:solidFill>
                <a:latin typeface="Calibri"/>
              </a:rPr>
              <a:t>Nada de esto es obligatorio ahora. Lo activas a tu ritmo, según tu prioridad.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394960"/>
            <a:ext cx="1069848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700" b="1" i="0">
                <a:solidFill>
                  <a:srgbClr val="C9A84C"/>
                </a:solidFill>
                <a:latin typeface="Calibri"/>
              </a:rPr>
              <a:t>Empiezas por lo que resuelve tu día de hoy. El resto, cuando lo necesites.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975" y="27432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640080"/>
            <a:ext cx="9144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POR QUÉ IBERIA GROWTH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51560"/>
            <a:ext cx="914400" cy="6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000" b="1" i="0">
                <a:solidFill>
                  <a:srgbClr val="F2F2F0"/>
                </a:solidFill>
                <a:latin typeface="Calibri"/>
              </a:rPr>
              <a:t>Un sistema, no piezas sueltas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377440"/>
            <a:ext cx="5212080" cy="169164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560320"/>
            <a:ext cx="9144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0" i="0">
                <a:solidFill>
                  <a:srgbClr val="C9A84C"/>
                </a:solidFill>
                <a:latin typeface="Calibri"/>
              </a:rPr>
              <a:t>🧩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1680" y="260604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F2F2F0"/>
                </a:solidFill>
                <a:latin typeface="Calibri"/>
              </a:rPr>
              <a:t>Todo conectado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11680" y="3108960"/>
            <a:ext cx="3749039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0" i="0">
                <a:solidFill>
                  <a:srgbClr val="A8A8A8"/>
                </a:solidFill>
                <a:latin typeface="Calibri"/>
              </a:rPr>
              <a:t>Un sistema completo y un único responsable.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63640" y="2377440"/>
            <a:ext cx="5212080" cy="169164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37960" y="2560320"/>
            <a:ext cx="9144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0" i="0">
                <a:solidFill>
                  <a:srgbClr val="C9A84C"/>
                </a:solidFill>
                <a:latin typeface="Calibri"/>
              </a:rPr>
              <a:t>🛡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43800" y="260604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F2F2F0"/>
                </a:solidFill>
                <a:latin typeface="Calibri"/>
              </a:rPr>
              <a:t>WhatsApp oficial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43800" y="3108960"/>
            <a:ext cx="3749039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0" i="0">
                <a:solidFill>
                  <a:srgbClr val="A8A8A8"/>
                </a:solidFill>
                <a:latin typeface="Calibri"/>
              </a:rPr>
              <a:t>API de Meta. Tu número, seguro.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4297680"/>
            <a:ext cx="5212080" cy="169164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05840" y="4480560"/>
            <a:ext cx="9144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0" i="0">
                <a:solidFill>
                  <a:srgbClr val="C9A84C"/>
                </a:solidFill>
                <a:latin typeface="Calibri"/>
              </a:rPr>
              <a:t>📱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11680" y="452628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F2F2F0"/>
                </a:solidFill>
                <a:latin typeface="Calibri"/>
              </a:rPr>
              <a:t>Lo controlas tú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11680" y="5029200"/>
            <a:ext cx="3749039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0" i="0">
                <a:solidFill>
                  <a:srgbClr val="A8A8A8"/>
                </a:solidFill>
                <a:latin typeface="Calibri"/>
              </a:rPr>
              <a:t>Desde tu móvil, apagas el bot cuando quieras.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63640" y="4297680"/>
            <a:ext cx="5212080" cy="169164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37960" y="4480560"/>
            <a:ext cx="9144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0" i="0">
                <a:solidFill>
                  <a:srgbClr val="C9A84C"/>
                </a:solidFill>
                <a:latin typeface="Calibri"/>
              </a:rPr>
              <a:t>✅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43800" y="452628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F2F2F0"/>
                </a:solidFill>
                <a:latin typeface="Calibri"/>
              </a:rPr>
              <a:t>Todo incluido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543800" y="5029200"/>
            <a:ext cx="3749039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0" i="0">
                <a:solidFill>
                  <a:srgbClr val="A8A8A8"/>
                </a:solidFill>
                <a:latin typeface="Calibri"/>
              </a:rPr>
              <a:t>Una sola cuota. Sin contratar nada aparte.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